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63" r:id="rId2"/>
    <p:sldId id="448" r:id="rId3"/>
    <p:sldId id="447" r:id="rId4"/>
    <p:sldId id="426" r:id="rId5"/>
    <p:sldId id="295" r:id="rId6"/>
    <p:sldId id="428" r:id="rId7"/>
    <p:sldId id="425" r:id="rId8"/>
    <p:sldId id="423" r:id="rId9"/>
    <p:sldId id="429" r:id="rId10"/>
    <p:sldId id="430" r:id="rId11"/>
    <p:sldId id="435" r:id="rId12"/>
    <p:sldId id="436" r:id="rId13"/>
    <p:sldId id="437" r:id="rId14"/>
    <p:sldId id="438" r:id="rId15"/>
    <p:sldId id="439" r:id="rId16"/>
    <p:sldId id="449" r:id="rId17"/>
    <p:sldId id="450" r:id="rId18"/>
    <p:sldId id="451" r:id="rId19"/>
    <p:sldId id="452" r:id="rId20"/>
    <p:sldId id="440" r:id="rId21"/>
    <p:sldId id="443" r:id="rId22"/>
    <p:sldId id="444" r:id="rId23"/>
    <p:sldId id="260" r:id="rId24"/>
    <p:sldId id="265" r:id="rId25"/>
    <p:sldId id="264" r:id="rId26"/>
    <p:sldId id="267" r:id="rId27"/>
    <p:sldId id="266" r:id="rId28"/>
    <p:sldId id="285" r:id="rId29"/>
    <p:sldId id="286" r:id="rId30"/>
    <p:sldId id="281" r:id="rId31"/>
    <p:sldId id="287" r:id="rId32"/>
    <p:sldId id="274" r:id="rId33"/>
    <p:sldId id="278" r:id="rId34"/>
    <p:sldId id="270" r:id="rId35"/>
    <p:sldId id="269" r:id="rId36"/>
    <p:sldId id="271" r:id="rId37"/>
    <p:sldId id="272" r:id="rId38"/>
    <p:sldId id="445" r:id="rId39"/>
    <p:sldId id="280" r:id="rId40"/>
    <p:sldId id="282" r:id="rId41"/>
    <p:sldId id="291" r:id="rId42"/>
    <p:sldId id="290" r:id="rId43"/>
    <p:sldId id="453" r:id="rId44"/>
    <p:sldId id="419" r:id="rId45"/>
    <p:sldId id="418" r:id="rId46"/>
    <p:sldId id="302" r:id="rId47"/>
    <p:sldId id="454" r:id="rId48"/>
    <p:sldId id="424" r:id="rId4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45"/>
    <a:srgbClr val="F2F2F2"/>
    <a:srgbClr val="14ABE3"/>
    <a:srgbClr val="31BEAF"/>
    <a:srgbClr val="8E58AC"/>
    <a:srgbClr val="FEBF0F"/>
    <a:srgbClr val="FE7A05"/>
    <a:srgbClr val="E04287"/>
    <a:srgbClr val="FD5590"/>
    <a:srgbClr val="FEB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1858" autoAdjust="0"/>
  </p:normalViewPr>
  <p:slideViewPr>
    <p:cSldViewPr snapToGrid="0">
      <p:cViewPr varScale="1">
        <p:scale>
          <a:sx n="107" d="100"/>
          <a:sy n="107" d="100"/>
        </p:scale>
        <p:origin x="69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87D4F1F-66FD-444D-84B3-6D05D7FAE72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6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/>
              <a:t>45</a:t>
            </a:fld>
            <a:endParaRPr lang="en-US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/>
          <a:p>
            <a:pPr>
              <a:buSzPts val="1100"/>
            </a:pPr>
            <a:r>
              <a:rPr lang="en-US"/>
              <a:t>Universities teaching Julia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395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2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97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48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6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tiff"/><Relationship Id="rId4" Type="http://schemas.openxmlformats.org/officeDocument/2006/relationships/image" Target="../media/image5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Julia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Oulu,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</a:rPr>
              <a:t>Finnland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February 2020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Performance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1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Productivity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9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Abstraction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Community Building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Code Reuse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1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</a:p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for Scientific Computing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DB9D47-5D2B-4E28-A332-490C38BEA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4548" y="2366010"/>
            <a:ext cx="4360346" cy="22673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5281085" y="5253990"/>
          <a:ext cx="1629831" cy="426720"/>
        </p:xfrm>
        <a:graphic>
          <a:graphicData uri="http://schemas.openxmlformats.org/drawingml/2006/table">
            <a:tbl>
              <a:tblPr/>
              <a:tblGrid>
                <a:gridCol w="1629831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A5879D-55DF-4BA3-B461-9E59C394C8F6}"/>
              </a:ext>
            </a:extLst>
          </p:cNvPr>
          <p:cNvSpPr txBox="1"/>
          <p:nvPr/>
        </p:nvSpPr>
        <p:spPr>
          <a:xfrm>
            <a:off x="4459623" y="1509415"/>
            <a:ext cx="327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Vandermonde matrix</a:t>
            </a:r>
          </a:p>
        </p:txBody>
      </p:sp>
    </p:spTree>
    <p:extLst>
      <p:ext uri="{BB962C8B-B14F-4D97-AF65-F5344CB8AC3E}">
        <p14:creationId xmlns:p14="http://schemas.microsoft.com/office/powerpoint/2010/main" val="6974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1F2BC-6666-47E8-A47F-94BBCC4EFC11}"/>
              </a:ext>
            </a:extLst>
          </p:cNvPr>
          <p:cNvGraphicFramePr>
            <a:graphicFrameLocks noGrp="1"/>
          </p:cNvGraphicFramePr>
          <p:nvPr/>
        </p:nvGraphicFramePr>
        <p:xfrm>
          <a:off x="4742393" y="3002280"/>
          <a:ext cx="2707215" cy="426720"/>
        </p:xfrm>
        <a:graphic>
          <a:graphicData uri="http://schemas.openxmlformats.org/drawingml/2006/table">
            <a:tbl>
              <a:tblPr/>
              <a:tblGrid>
                <a:gridCol w="2707215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r>
                        <a:rPr lang="en-US" sz="28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numpy.</a:t>
                      </a:r>
                      <a:r>
                        <a:rPr lang="en-US" sz="28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8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800" i="0">
                          <a:solidFill>
                            <a:schemeClr val="bg1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endParaRPr lang="en-US" sz="2800">
                        <a:solidFill>
                          <a:schemeClr val="bg1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64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8C1466-B80C-402B-A3D6-8906F4ED79D0}"/>
              </a:ext>
            </a:extLst>
          </p:cNvPr>
          <p:cNvGraphicFramePr>
            <a:graphicFrameLocks noGrp="1"/>
          </p:cNvGraphicFramePr>
          <p:nvPr/>
        </p:nvGraphicFramePr>
        <p:xfrm>
          <a:off x="424520" y="580034"/>
          <a:ext cx="5534770" cy="3027071"/>
        </p:xfrm>
        <a:graphic>
          <a:graphicData uri="http://schemas.openxmlformats.org/drawingml/2006/table">
            <a:tbl>
              <a:tblPr/>
              <a:tblGrid>
                <a:gridCol w="5534770">
                  <a:extLst>
                    <a:ext uri="{9D8B030D-6E8A-4147-A177-3AD203B41FA5}">
                      <a16:colId xmlns:a16="http://schemas.microsoft.com/office/drawing/2014/main" val="220352808"/>
                    </a:ext>
                  </a:extLst>
                </a:gridCol>
              </a:tblGrid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def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increasing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False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612725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x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asarray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203141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x.ndim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95306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raise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ValueError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11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"x must be a one-dimensional array or sequence."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953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8019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5630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7768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v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empty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(x), N),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dtype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promote_types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(x.dtype, </a:t>
                      </a:r>
                      <a:r>
                        <a:rPr lang="en-US" sz="1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9582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tmp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v[:, ::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not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increasing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06844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8778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84456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452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66282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x[:,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60409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multiply.</a:t>
                      </a:r>
                      <a:r>
                        <a:rPr lang="en-US" sz="1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accumulate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out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tmp[:, 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:], </a:t>
                      </a:r>
                      <a:r>
                        <a:rPr lang="en-US" sz="1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axis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681958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491877"/>
                  </a:ext>
                </a:extLst>
              </a:tr>
              <a:tr h="178063">
                <a:tc>
                  <a:txBody>
                    <a:bodyPr/>
                    <a:lstStyle/>
                    <a:p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1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1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v</a:t>
                      </a:r>
                      <a:endParaRPr lang="en-US" sz="11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859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E9517C-5CAF-4162-B9B3-F27D453F6351}"/>
              </a:ext>
            </a:extLst>
          </p:cNvPr>
          <p:cNvGraphicFramePr>
            <a:graphicFrameLocks noGrp="1"/>
          </p:cNvGraphicFramePr>
          <p:nvPr/>
        </p:nvGraphicFramePr>
        <p:xfrm>
          <a:off x="5266906" y="1606859"/>
          <a:ext cx="1658187" cy="3383280"/>
        </p:xfrm>
        <a:graphic>
          <a:graphicData uri="http://schemas.openxmlformats.org/drawingml/2006/table">
            <a:tbl>
              <a:tblPr/>
              <a:tblGrid>
                <a:gridCol w="1658187">
                  <a:extLst>
                    <a:ext uri="{9D8B030D-6E8A-4147-A177-3AD203B41FA5}">
                      <a16:colId xmlns:a16="http://schemas.microsoft.com/office/drawing/2014/main" val="4240074849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PyUFunc_Accumulate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(PyUFuncObject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arr,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out,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010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axis,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otype)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60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755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3771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036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][NPY_MAXDIMS];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2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op_axes[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]};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6254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npy_uint32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35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idim, ndim, otype_final;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61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needs_api, need_outer_iterator;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774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98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iter_inner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6819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2868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selected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0722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PyUFuncGenericFunction innerloop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7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691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45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ufunc_name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ufunc_get_name_cstr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7832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7486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These parameters come from extobj= or from a TLS global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557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buffersize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errormask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650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9855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NPY_BEGIN_THREADS_DEF;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2634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3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Evaluating ufunc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469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293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115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printf("Doing %s.accumulate on array with dtype :  ", ufunc_name);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530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PyObject_Print((PyObject *)PyArray_DESCR(arr), stdout, 0);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116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 printf("\n");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67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0411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296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_get_bufsize_errmask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"accumulate"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buffersize,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errormask)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8932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609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386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492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Take a reference to out for later returning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205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416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559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otype_final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160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get_binary_op_function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(ufunc,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otype_final,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86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innerloopdata)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56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6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PyErr_Format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17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"could not find a matching type for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.accumulate,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24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"requested type has type code '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%c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4920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ufunc_name, dtype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?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dtype-&gt;type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nl-NL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'-'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600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4748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968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97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9789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9376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929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554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Set up the output data type, using the input's exact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507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data type if the type number didn't change to preserve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7376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metadata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32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5179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(arr)-&gt;type_num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otype_final)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143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PyArray_ISNBO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(arr)-&gt;byteorder))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35446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6814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8003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5472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823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PyArray_DescrNewByteorder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4098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     NPY_NATIVE);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518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724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097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348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PyArray_DescrFromType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(otype_final);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157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110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62557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39966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3963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065AF6-BE2D-40D5-BD75-933812FEF67C}"/>
              </a:ext>
            </a:extLst>
          </p:cNvPr>
          <p:cNvGraphicFramePr>
            <a:graphicFrameLocks noGrp="1"/>
          </p:cNvGraphicFramePr>
          <p:nvPr/>
        </p:nvGraphicFramePr>
        <p:xfrm>
          <a:off x="7266647" y="1606859"/>
          <a:ext cx="1514887" cy="3794760"/>
        </p:xfrm>
        <a:graphic>
          <a:graphicData uri="http://schemas.openxmlformats.org/drawingml/2006/table">
            <a:tbl>
              <a:tblPr/>
              <a:tblGrid>
                <a:gridCol w="1514887">
                  <a:extLst>
                    <a:ext uri="{9D8B030D-6E8A-4147-A177-3AD203B41FA5}">
                      <a16:colId xmlns:a16="http://schemas.microsoft.com/office/drawing/2014/main" val="157827855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NPY_UF_DBG_TRACING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293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"Found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%s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.accumulate inner loop with dtype :  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ufunc_name);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260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PyObject_Print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stdout,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4512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printf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743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2745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0330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Set up the op_axes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054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 idim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&lt;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++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idim)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521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9302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op_axes_arrays[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][idim]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597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984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86489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The per-operand flags for the outer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63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NPY_ITER_READWRITE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095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NPY_ITER_NO_BROADCAST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161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NPY_ITER_ALLOCATE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6913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 NPY_ITER_NO_SUBTYPE;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6054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op_flags[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NPY_ITER_READONLY;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1530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167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9749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arr;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238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124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(ndim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12563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We can't buffer, so must do UPDATEIFCOPY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2643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PyArray_ISALIGNED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018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(arr))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68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1581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PyArray_EquivTypes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26874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426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6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If input and output overlap in memory, use iterator to figure it out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31988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solve_may_share_memory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(out, arr, NPY_MAY_SHARE_BOUNDS)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7150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need_outer_iterator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041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9793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5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(need_outer_iterator)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66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8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npy_uint32 flags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NPY_ITER_ZEROSIZE_OK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167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NPY_ITER_REFS_OK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015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 NPY_ITER_COPY_IF_OVERLAP;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588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28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128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131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way accumulate is set up, we can't do buffering,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1300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so make a copy instead when necessary.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97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44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ndim_iter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ndim;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82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flags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NPY_ITER_MULTI_INDEX;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692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100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Add some more flags.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13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1260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The accumulation outer loop is 'elementwise' over the array, so turn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1517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on NPY_ITER_OVERLAP_ASSUME_ELEMENTWISE. That is, in-place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3506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accumulate(x, out=x) is safe to do without temporary copies.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641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33327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NPY_ITER_UPDATEIFCOPY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01195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op_flags[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NPY_ITER_COPY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NPY_ITER_ALIGNED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NPY_ITER_OVERLAP_ASSUME_ELEMENTWISE;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100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op_dtypes_param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6666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nl-NL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052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"Allocating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2465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NpyIter_AdvancedNew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op, flags,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97223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NPY_KEEPORDER, NPY_UNSAFE_CASTING,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7492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op_flags,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1502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op_dtypes_param,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4371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 ndim_iter, op_axes,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90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907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7645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8449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663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In case COPY or UPDATEIFCOPY occurred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752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4105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113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954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NpyIter_RemoveAxis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5082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566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197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NpyIter_RemoveMultiIndex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NPY_SUCCEED)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4149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7881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521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937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E9F060-E621-40BD-A253-14C0839DAE67}"/>
              </a:ext>
            </a:extLst>
          </p:cNvPr>
          <p:cNvGraphicFramePr>
            <a:graphicFrameLocks noGrp="1"/>
          </p:cNvGraphicFramePr>
          <p:nvPr/>
        </p:nvGraphicFramePr>
        <p:xfrm>
          <a:off x="9000096" y="1606859"/>
          <a:ext cx="1363399" cy="4206240"/>
        </p:xfrm>
        <a:graphic>
          <a:graphicData uri="http://schemas.openxmlformats.org/drawingml/2006/table">
            <a:tbl>
              <a:tblPr/>
              <a:tblGrid>
                <a:gridCol w="1363399">
                  <a:extLst>
                    <a:ext uri="{9D8B030D-6E8A-4147-A177-3AD203B41FA5}">
                      <a16:colId xmlns:a16="http://schemas.microsoft.com/office/drawing/2014/main" val="3869700206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output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5166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1362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214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NpyIter_GetOperandArray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3519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0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917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8511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PyArray_Descr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03474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(dtype);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57168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(PyArrayObject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PyArray_NewFromDescr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909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PyArray_Type, dtype,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99550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ndim,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2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7079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(out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2057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414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94735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8830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64678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244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2467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228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If the reduction axis has size zero, either return the reduction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5256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unit for UFUNC_REDUCE, or return the zero-sized output array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697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 for UFUNC_ACCUMULATE.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8493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059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1119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39629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078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5777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finish;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2683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35444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810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NpyIter_GetIterSize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928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7275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642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count_m1, stride0,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762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80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NpyIter_IterNextFunc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iternext;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522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9193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1422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667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1811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Get the variables needed for the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46985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(iter,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99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(iternext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0295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62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0267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NpyIter_GetDataPtrArray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461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7508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4318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just the outer iterator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1913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2958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6306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9028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just outer iterator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4665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1411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5890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61789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6347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8748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167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7719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NpyIter_IterationNeedsAPI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8944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0487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NPY_BEGIN_THREADS_NDITER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108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6286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do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144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724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13987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dataptr[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29357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0402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495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3975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711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Output (dataptr[0]) and input (dataptr[1]) may point to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1314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the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4893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862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0041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099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1532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12060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436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66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6829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1813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967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5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272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8028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endParaRPr lang="en-US" sz="3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04265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1242249-A2A4-4D66-A958-550D35744722}"/>
              </a:ext>
            </a:extLst>
          </p:cNvPr>
          <p:cNvGraphicFramePr>
            <a:graphicFrameLocks noGrp="1"/>
          </p:cNvGraphicFramePr>
          <p:nvPr/>
        </p:nvGraphicFramePr>
        <p:xfrm>
          <a:off x="10582057" y="1606859"/>
          <a:ext cx="1214910" cy="4937760"/>
        </p:xfrm>
        <a:graphic>
          <a:graphicData uri="http://schemas.openxmlformats.org/drawingml/2006/table">
            <a:tbl>
              <a:tblPr/>
              <a:tblGrid>
                <a:gridCol w="1214910">
                  <a:extLst>
                    <a:ext uri="{9D8B030D-6E8A-4147-A177-3AD203B41FA5}">
                      <a16:colId xmlns:a16="http://schemas.microsoft.com/office/drawing/2014/main" val="2799671217"/>
                    </a:ext>
                  </a:extLst>
                </a:gridCol>
              </a:tblGrid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(count_m1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235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5276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62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02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5897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          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)count_m1);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9515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count_m1,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2670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3827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563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while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iternext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3686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24288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5750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5697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(iter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361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13521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3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410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866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itemsize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]-&gt;elsize;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101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624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Execute the loop with no iterators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6548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86193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stride0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stride1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70348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94170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"UFunc: Reduce loop with no iterators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832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69535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||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26770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PyArray_CompareLists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31729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PyArray_DIMS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0028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PyArray_NDIM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])))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60728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PyErr_SetString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(PyExc_ValueError,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96570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"provided out is the wrong size "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7725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 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"for the reduction"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44906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goto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fail;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2873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1170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stride0 </a:t>
                      </a:r>
                      <a:r>
                        <a:rPr lang="da-DK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da-DK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PyArray_STRIDE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da-DK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axis);</a:t>
                      </a:r>
                      <a:r>
                        <a:rPr lang="da-DK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5935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517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0691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5233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stride_copy[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369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9375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 Turn the two items into three for the inner loop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9901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4349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4721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PyArray_BYTES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954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6166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243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Copy the first element to start the reduction.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67539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58901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Output (dataptr[0]) and input (dataptr[1]) may point to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699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 same memory, e.g. np.add.accumulate(a, out=a).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375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6962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(otype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NPY_OBJECT)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5574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/*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829952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Incref before decref to avoid the possibility of the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55674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 reference count being zero temporarily.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8184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557DA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 */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89851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Py_XINCREF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547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9738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289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567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8089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253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memmove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itemsize);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4529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619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02160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(count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9116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--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42408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stride1;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921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dataptr_copy[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stride0;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9250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844799"/>
                  </a:ext>
                </a:extLst>
              </a:tr>
              <a:tr h="89689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NPY_UF_DBG_PRINT1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"iterator loop count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%d\n</a:t>
                      </a:r>
                      <a:r>
                        <a:rPr lang="en-US" sz="300" i="0">
                          <a:solidFill>
                            <a:srgbClr val="FFE500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(</a:t>
                      </a:r>
                      <a:r>
                        <a:rPr lang="en-US" sz="3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int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6712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0372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needs_api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PyDataType_REFCHK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7075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36272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needs_api) {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1586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NPY_BEGIN_THREADS_THRESHOLDED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(count);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4837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56316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67346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innerloop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(dataptr_copy,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&amp;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count,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842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          stride_copy, innerloopdata);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25182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403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NPY_END_THREADS;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33346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7433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6260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4782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finish: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30041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934501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2107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1883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2079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(PyObject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)out;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40848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5817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fail: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41085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(out);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73525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nl-NL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Py_XDECREF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(op_dtypes[</a:t>
                      </a:r>
                      <a:r>
                        <a:rPr lang="nl-NL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nl-NL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nl-NL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5025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22334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3464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NpyIter_Deallocate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(iter_inner);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603610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38999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3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3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NULL</a:t>
                      </a:r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;</a:t>
                      </a:r>
                      <a:r>
                        <a:rPr lang="en-US" sz="3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101857"/>
                  </a:ext>
                </a:extLst>
              </a:tr>
              <a:tr h="44845">
                <a:tc>
                  <a:txBody>
                    <a:bodyPr/>
                    <a:lstStyle/>
                    <a:p>
                      <a:r>
                        <a:rPr lang="en-US" sz="3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4692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CC1F4D7-C1ED-45D1-A4C7-7492D3F406D3}"/>
              </a:ext>
            </a:extLst>
          </p:cNvPr>
          <p:cNvGraphicFramePr>
            <a:graphicFrameLocks noGrp="1"/>
          </p:cNvGraphicFramePr>
          <p:nvPr/>
        </p:nvGraphicFramePr>
        <p:xfrm>
          <a:off x="1261263" y="4119081"/>
          <a:ext cx="3800741" cy="2565075"/>
        </p:xfrm>
        <a:graphic>
          <a:graphicData uri="http://schemas.openxmlformats.org/drawingml/2006/table">
            <a:tbl>
              <a:tblPr/>
              <a:tblGrid>
                <a:gridCol w="3800741">
                  <a:extLst>
                    <a:ext uri="{9D8B030D-6E8A-4147-A177-3AD203B41FA5}">
                      <a16:colId xmlns:a16="http://schemas.microsoft.com/office/drawing/2014/main" val="3869145779"/>
                    </a:ext>
                  </a:extLst>
                </a:gridCol>
              </a:tblGrid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@TYPE@_@kind@(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char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args,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dimensions, npy_intp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steps, </a:t>
                      </a:r>
                      <a:r>
                        <a:rPr lang="en-US" sz="6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void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NPY_UNUSED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(func))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75851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08087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(IS_BINARY_REDUCE)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8454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@PW@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94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iop1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(@type@ </a:t>
                      </a:r>
                      <a:r>
                        <a:rPr lang="da-DK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)args[</a:t>
                      </a:r>
                      <a:r>
                        <a:rPr lang="da-DK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da-DK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30696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npy_intp n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dimensions[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6492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1285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iop1 @OP@</a:t>
                      </a:r>
                      <a:r>
                        <a:rPr lang="pt-BR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pairwise_sum_@TYPE@(args[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], n, steps[</a:t>
                      </a:r>
                      <a:r>
                        <a:rPr lang="pt-BR" sz="6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t-BR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]);</a:t>
                      </a:r>
                      <a:r>
                        <a:rPr lang="pt-BR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4260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8409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BINARY_REDUCE_LOOP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(@type@) {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555993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io1 @OP@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4325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54211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)iop1)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io1;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64822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#endif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57209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2006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else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if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!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run_binary_simd_@kind@_@TYPE@(args, dimensions, steps))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1248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BINARY_LOOP {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9282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in1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)ip1;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607064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600" i="0">
                          <a:solidFill>
                            <a:srgbClr val="FF308F"/>
                          </a:solidFill>
                          <a:effectLst/>
                          <a:latin typeface="Inconsolata" panose="020B0609030003000000" pitchFamily="49" charset="0"/>
                        </a:rPr>
                        <a:t>const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@type@ in2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(@type@ </a:t>
                      </a:r>
                      <a:r>
                        <a:rPr lang="en-US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)ip2;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33540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((@type@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)op1) </a:t>
                      </a:r>
                      <a:r>
                        <a:rPr lang="nl-NL" sz="6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nl-NL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in1 @OP@ in2;</a:t>
                      </a:r>
                      <a:r>
                        <a:rPr lang="nl-NL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92686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23923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}</a:t>
                      </a:r>
                      <a:r>
                        <a:rPr lang="en-US" sz="6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089849"/>
                  </a:ext>
                </a:extLst>
              </a:tr>
              <a:tr h="111525">
                <a:tc>
                  <a:txBody>
                    <a:bodyPr/>
                    <a:lstStyle/>
                    <a:p>
                      <a:r>
                        <a:rPr lang="en-US" sz="6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87494"/>
                  </a:ext>
                </a:extLst>
              </a:tr>
            </a:tbl>
          </a:graphicData>
        </a:graphic>
      </p:graphicFrame>
      <p:pic>
        <p:nvPicPr>
          <p:cNvPr id="15" name="Picture 8" descr="E:\fppt\template\arrows\arrow6.png">
            <a:extLst>
              <a:ext uri="{FF2B5EF4-FFF2-40B4-BE49-F238E27FC236}">
                <a16:creationId xmlns:a16="http://schemas.microsoft.com/office/drawing/2014/main" id="{161041EB-6D03-4F81-AA68-927A608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24475" y="5251141"/>
            <a:ext cx="1755409" cy="6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E283C3-965A-4E96-B6B2-DBE301BE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59" y="553935"/>
            <a:ext cx="1094234" cy="82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15C89-4D08-438A-8C52-3C99E12C3834}"/>
              </a:ext>
            </a:extLst>
          </p:cNvPr>
          <p:cNvSpPr txBox="1"/>
          <p:nvPr/>
        </p:nvSpPr>
        <p:spPr>
          <a:xfrm>
            <a:off x="333375" y="56814"/>
            <a:ext cx="1224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B72CC-B53D-4D37-867E-0BFB9C4D6BCF}"/>
              </a:ext>
            </a:extLst>
          </p:cNvPr>
          <p:cNvSpPr txBox="1"/>
          <p:nvPr/>
        </p:nvSpPr>
        <p:spPr>
          <a:xfrm>
            <a:off x="10784252" y="966283"/>
            <a:ext cx="1162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code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838B5A-02BE-4C44-A5AC-6E277051DBF3}"/>
              </a:ext>
            </a:extLst>
          </p:cNvPr>
          <p:cNvSpPr txBox="1"/>
          <p:nvPr/>
        </p:nvSpPr>
        <p:spPr>
          <a:xfrm>
            <a:off x="3389754" y="6160936"/>
            <a:ext cx="177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 template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052818-9B41-4F96-882B-31741953FBC5}"/>
              </a:ext>
            </a:extLst>
          </p:cNvPr>
          <p:cNvSpPr txBox="1"/>
          <p:nvPr/>
        </p:nvSpPr>
        <p:spPr>
          <a:xfrm>
            <a:off x="6507013" y="300358"/>
            <a:ext cx="720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calls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05692-DE3D-4D61-806D-2EF6B0AAEBBE}"/>
              </a:ext>
            </a:extLst>
          </p:cNvPr>
          <p:cNvSpPr txBox="1"/>
          <p:nvPr/>
        </p:nvSpPr>
        <p:spPr>
          <a:xfrm>
            <a:off x="5811904" y="553558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D5D5D5"/>
                </a:solidFill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5422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EA4C66-9482-428E-8110-90E89743188E}"/>
              </a:ext>
            </a:extLst>
          </p:cNvPr>
          <p:cNvGraphicFramePr>
            <a:graphicFrameLocks noGrp="1"/>
          </p:cNvGraphicFramePr>
          <p:nvPr/>
        </p:nvGraphicFramePr>
        <p:xfrm>
          <a:off x="3061594" y="1348740"/>
          <a:ext cx="6068812" cy="4160520"/>
        </p:xfrm>
        <a:graphic>
          <a:graphicData uri="http://schemas.openxmlformats.org/drawingml/2006/table">
            <a:tbl>
              <a:tblPr/>
              <a:tblGrid>
                <a:gridCol w="6068812">
                  <a:extLst>
                    <a:ext uri="{9D8B030D-6E8A-4147-A177-3AD203B41FA5}">
                      <a16:colId xmlns:a16="http://schemas.microsoft.com/office/drawing/2014/main" val="24218149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B7FA34"/>
                          </a:solidFill>
                          <a:effectLst/>
                          <a:latin typeface="Inconsolata" panose="020B0609030003000000" pitchFamily="49" charset="0"/>
                        </a:rPr>
                        <a:t>vander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D971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::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AbstractVector{T}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where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length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722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Matrix</a:t>
                      </a:r>
                      <a:r>
                        <a:rPr lang="en-US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{T}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undef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593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00D6FF"/>
                          </a:solidFill>
                          <a:effectLst/>
                          <a:latin typeface="Inconsolata" panose="020B0609030003000000" pitchFamily="49" charset="0"/>
                        </a:rPr>
                        <a:t>one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])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22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231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273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m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08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x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 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*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[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j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,</a:t>
                      </a:r>
                      <a:r>
                        <a:rPr lang="pl-PL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i</a:t>
                      </a:r>
                      <a:r>
                        <a:rPr lang="pl-PL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-</a:t>
                      </a:r>
                      <a:r>
                        <a:rPr lang="pl-PL" sz="2100" i="0">
                          <a:solidFill>
                            <a:srgbClr val="D947FF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pl-PL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]</a:t>
                      </a:r>
                      <a:r>
                        <a:rPr lang="pl-PL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441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942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5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return</a:t>
                      </a:r>
                      <a:r>
                        <a:rPr lang="en-US" sz="2100" i="0">
                          <a:solidFill>
                            <a:srgbClr val="F8F8F2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 i="0">
                          <a:solidFill>
                            <a:srgbClr val="FFFFFF"/>
                          </a:solidFill>
                          <a:effectLst/>
                          <a:latin typeface="Inconsolata" panose="020B0609030003000000" pitchFamily="49" charset="0"/>
                        </a:rPr>
                        <a:t>V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38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i="0">
                          <a:solidFill>
                            <a:srgbClr val="F92E8A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endParaRPr lang="en-US" sz="2100" i="0">
                        <a:solidFill>
                          <a:srgbClr val="F8F8F2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D3B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8015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AEAE39-F020-4C9C-B583-89A595C39448}"/>
              </a:ext>
            </a:extLst>
          </p:cNvPr>
          <p:cNvSpPr txBox="1"/>
          <p:nvPr/>
        </p:nvSpPr>
        <p:spPr>
          <a:xfrm>
            <a:off x="5684670" y="606445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Julia</a:t>
            </a:r>
          </a:p>
        </p:txBody>
      </p:sp>
    </p:spTree>
    <p:extLst>
      <p:ext uri="{BB962C8B-B14F-4D97-AF65-F5344CB8AC3E}">
        <p14:creationId xmlns:p14="http://schemas.microsoft.com/office/powerpoint/2010/main" val="234091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5848440"/>
                  </p:ext>
                </p:extLst>
              </p:nvPr>
            </p:nvGraphicFramePr>
            <p:xfrm>
              <a:off x="2777093" y="938172"/>
              <a:ext cx="6637814" cy="488738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475554">
                    <a:tc rowSpan="2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223016" r="-264000" b="-31587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293992"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(break starts at 12:00)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4298142"/>
                      </a:ext>
                    </a:extLst>
                  </a:tr>
                  <a:tr h="62040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7408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727045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33" t="-574790" r="-264000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2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1146-7457-494D-AC7C-890408EC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Historical precedent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3C6F1-0C1B-42A3-9374-B624D24FC647}"/>
              </a:ext>
            </a:extLst>
          </p:cNvPr>
          <p:cNvSpPr txBox="1"/>
          <p:nvPr/>
        </p:nvSpPr>
        <p:spPr>
          <a:xfrm>
            <a:off x="2435732" y="2352923"/>
            <a:ext cx="363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Language serves not only to express thoughts, but to make possible thoughts which could not exist without it.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Bertrand Russell</a:t>
            </a:r>
            <a:endParaRPr lang="en-US"/>
          </a:p>
        </p:txBody>
      </p:sp>
      <p:pic>
        <p:nvPicPr>
          <p:cNvPr id="1026" name="Picture 2" descr="Bertrand Russell: Din | Tanrı Var Mı?">
            <a:extLst>
              <a:ext uri="{FF2B5EF4-FFF2-40B4-BE49-F238E27FC236}">
                <a16:creationId xmlns:a16="http://schemas.microsoft.com/office/drawing/2014/main" id="{25B59653-9B60-442A-8F26-3E106E6F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8" y="2238965"/>
            <a:ext cx="155175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13172-AE48-4305-846B-06E5D2021580}"/>
              </a:ext>
            </a:extLst>
          </p:cNvPr>
          <p:cNvSpPr txBox="1"/>
          <p:nvPr/>
        </p:nvSpPr>
        <p:spPr>
          <a:xfrm>
            <a:off x="6096000" y="1220525"/>
            <a:ext cx="3933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When language has been well chosen, one is astonished… (in mathematics what’s possible…)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Henri Poincaré</a:t>
            </a:r>
            <a:endParaRPr lang="en-US"/>
          </a:p>
        </p:txBody>
      </p:sp>
      <p:pic>
        <p:nvPicPr>
          <p:cNvPr id="1028" name="Picture 4" descr="Henri Poincaré — Wikipédia">
            <a:extLst>
              <a:ext uri="{FF2B5EF4-FFF2-40B4-BE49-F238E27FC236}">
                <a16:creationId xmlns:a16="http://schemas.microsoft.com/office/drawing/2014/main" id="{4DBB7DA4-9BA1-43B4-ADD5-C2A4C3E6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12" y="968068"/>
            <a:ext cx="1470824" cy="198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udwig Wittgenstein - Wikipedia">
            <a:extLst>
              <a:ext uri="{FF2B5EF4-FFF2-40B4-BE49-F238E27FC236}">
                <a16:creationId xmlns:a16="http://schemas.microsoft.com/office/drawing/2014/main" id="{50418F0B-2ED5-4A22-98D6-ACC3D65C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20" y="4295868"/>
            <a:ext cx="1359249" cy="1987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C22DA-C588-4C1B-BED1-1FB911DAA29E}"/>
              </a:ext>
            </a:extLst>
          </p:cNvPr>
          <p:cNvSpPr txBox="1"/>
          <p:nvPr/>
        </p:nvSpPr>
        <p:spPr>
          <a:xfrm>
            <a:off x="7136223" y="4689602"/>
            <a:ext cx="393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The limits of my language mean the limits of my world.</a:t>
            </a:r>
          </a:p>
          <a:p>
            <a:pPr algn="ctr"/>
            <a:endParaRPr lang="en-US" b="1"/>
          </a:p>
          <a:p>
            <a:pPr algn="ctr"/>
            <a:r>
              <a:rPr lang="en-US" b="1"/>
              <a:t>Ludwig Wittgenstein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485390" y="2563508"/>
            <a:ext cx="3221220" cy="1853960"/>
            <a:chOff x="2611302" y="2803136"/>
            <a:chExt cx="2299451" cy="1323439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6947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20975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/>
                <a:t>Performance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3709F1-80BE-49A7-BCC8-9FAA3FCC2394}"/>
              </a:ext>
            </a:extLst>
          </p:cNvPr>
          <p:cNvSpPr txBox="1"/>
          <p:nvPr/>
        </p:nvSpPr>
        <p:spPr>
          <a:xfrm>
            <a:off x="2456272" y="4125080"/>
            <a:ext cx="768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Workflow: roll up sleeves &amp; performance engineer</a:t>
            </a:r>
          </a:p>
        </p:txBody>
      </p:sp>
    </p:spTree>
    <p:extLst>
      <p:ext uri="{BB962C8B-B14F-4D97-AF65-F5344CB8AC3E}">
        <p14:creationId xmlns:p14="http://schemas.microsoft.com/office/powerpoint/2010/main" val="64776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4063912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4063912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4063912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18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13976736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39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Pkgs /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754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494464"/>
              <a:ext cx="2011238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Expressive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793795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793790"/>
              <a:ext cx="1869101" cy="4389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525827"/>
            <a:ext cx="18333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Expressive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21828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21823"/>
            <a:ext cx="17038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66AF56-64A5-4C82-808F-E8131AA425BE}"/>
              </a:ext>
            </a:extLst>
          </p:cNvPr>
          <p:cNvSpPr txBox="1"/>
          <p:nvPr/>
        </p:nvSpPr>
        <p:spPr>
          <a:xfrm>
            <a:off x="5150988" y="5295703"/>
            <a:ext cx="2664702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Code complexity</a:t>
            </a:r>
            <a:endParaRPr lang="en-US" sz="28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DBAA0F-0602-4626-8253-3840416D9C06}"/>
              </a:ext>
            </a:extLst>
          </p:cNvPr>
          <p:cNvGrpSpPr/>
          <p:nvPr/>
        </p:nvGrpSpPr>
        <p:grpSpPr>
          <a:xfrm>
            <a:off x="3345049" y="1417170"/>
            <a:ext cx="6276581" cy="3812638"/>
            <a:chOff x="3304868" y="1573706"/>
            <a:chExt cx="6276581" cy="381263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092231-5B67-44C6-A3E7-D84BE0760A23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68" y="5370637"/>
              <a:ext cx="6276581" cy="0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28AB0D-CBF7-44F7-8D1E-20E543FB2F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868" y="1573706"/>
              <a:ext cx="0" cy="3812638"/>
            </a:xfrm>
            <a:prstGeom prst="straightConnector1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E86D98C-02C2-4677-B4A1-41D53137CD41}"/>
              </a:ext>
            </a:extLst>
          </p:cNvPr>
          <p:cNvSpPr txBox="1"/>
          <p:nvPr/>
        </p:nvSpPr>
        <p:spPr>
          <a:xfrm rot="16200000">
            <a:off x="1923575" y="2700924"/>
            <a:ext cx="1827073" cy="5334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1" tIns="50801" rIns="50801" bIns="50801" numCol="1" spcCol="38100" rtlCol="0" anchor="ctr">
            <a:spAutoFit/>
          </a:bodyPr>
          <a:lstStyle/>
          <a:p>
            <a:r>
              <a:rPr lang="en-US" sz="2800">
                <a:latin typeface="Source Sans Pro" panose="020B0503030403020204" pitchFamily="34" charset="0"/>
              </a:rPr>
              <a:t>Runtime</a:t>
            </a:r>
            <a:endParaRPr lang="en-US" sz="28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409DBB-D521-4D46-A0E2-547F93EA2C0A}"/>
              </a:ext>
            </a:extLst>
          </p:cNvPr>
          <p:cNvSpPr/>
          <p:nvPr/>
        </p:nvSpPr>
        <p:spPr>
          <a:xfrm>
            <a:off x="4294941" y="1926747"/>
            <a:ext cx="149288" cy="149288"/>
          </a:xfrm>
          <a:prstGeom prst="ellipse">
            <a:avLst/>
          </a:prstGeom>
          <a:solidFill>
            <a:srgbClr val="E0428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A70BA7-6CEB-447D-AF30-E17C3BE38D45}"/>
              </a:ext>
            </a:extLst>
          </p:cNvPr>
          <p:cNvSpPr/>
          <p:nvPr/>
        </p:nvSpPr>
        <p:spPr>
          <a:xfrm>
            <a:off x="4444229" y="2505804"/>
            <a:ext cx="149288" cy="149288"/>
          </a:xfrm>
          <a:prstGeom prst="ellipse">
            <a:avLst/>
          </a:prstGeom>
          <a:solidFill>
            <a:srgbClr val="FE7A05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B16ED-325C-4E55-A29C-60075BA0FCEB}"/>
              </a:ext>
            </a:extLst>
          </p:cNvPr>
          <p:cNvSpPr/>
          <p:nvPr/>
        </p:nvSpPr>
        <p:spPr>
          <a:xfrm>
            <a:off x="5076344" y="4018287"/>
            <a:ext cx="149288" cy="149288"/>
          </a:xfrm>
          <a:prstGeom prst="ellipse">
            <a:avLst/>
          </a:prstGeom>
          <a:solidFill>
            <a:srgbClr val="FEBF0F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10CBFA3-1FE4-483F-B7C4-7C57F8C8B31E}"/>
              </a:ext>
            </a:extLst>
          </p:cNvPr>
          <p:cNvSpPr/>
          <p:nvPr/>
        </p:nvSpPr>
        <p:spPr>
          <a:xfrm>
            <a:off x="8115872" y="4382023"/>
            <a:ext cx="149288" cy="1492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A287EF-9BB8-4A68-A36B-8238848067A8}"/>
              </a:ext>
            </a:extLst>
          </p:cNvPr>
          <p:cNvSpPr/>
          <p:nvPr/>
        </p:nvSpPr>
        <p:spPr>
          <a:xfrm>
            <a:off x="8336603" y="4233124"/>
            <a:ext cx="149288" cy="149288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82073A-A65A-47C6-840E-FBE18FB2F024}"/>
              </a:ext>
            </a:extLst>
          </p:cNvPr>
          <p:cNvSpPr/>
          <p:nvPr/>
        </p:nvSpPr>
        <p:spPr>
          <a:xfrm>
            <a:off x="7946321" y="4158480"/>
            <a:ext cx="149288" cy="149288"/>
          </a:xfrm>
          <a:prstGeom prst="ellipse">
            <a:avLst/>
          </a:prstGeom>
          <a:solidFill>
            <a:srgbClr val="8E58AC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7BE37-DE23-4DC1-A2CA-16FB99DE27FF}"/>
              </a:ext>
            </a:extLst>
          </p:cNvPr>
          <p:cNvSpPr txBox="1"/>
          <p:nvPr/>
        </p:nvSpPr>
        <p:spPr>
          <a:xfrm>
            <a:off x="8206890" y="4442850"/>
            <a:ext cx="8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Fortran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2B138-C01A-4103-B946-D76EB5D20620}"/>
              </a:ext>
            </a:extLst>
          </p:cNvPr>
          <p:cNvSpPr txBox="1"/>
          <p:nvPr/>
        </p:nvSpPr>
        <p:spPr>
          <a:xfrm>
            <a:off x="4422610" y="1819089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2A477B-2EFE-432D-9D0C-55FF7A3B3C3A}"/>
              </a:ext>
            </a:extLst>
          </p:cNvPr>
          <p:cNvSpPr txBox="1"/>
          <p:nvPr/>
        </p:nvSpPr>
        <p:spPr>
          <a:xfrm>
            <a:off x="4571898" y="2391886"/>
            <a:ext cx="85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Matlab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9FFAE-9BDC-4420-A152-0920336507AA}"/>
              </a:ext>
            </a:extLst>
          </p:cNvPr>
          <p:cNvSpPr txBox="1"/>
          <p:nvPr/>
        </p:nvSpPr>
        <p:spPr>
          <a:xfrm>
            <a:off x="5236007" y="3908265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Julia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2E25A-EC16-46A2-9296-8832D4DCFC03}"/>
              </a:ext>
            </a:extLst>
          </p:cNvPr>
          <p:cNvSpPr txBox="1"/>
          <p:nvPr/>
        </p:nvSpPr>
        <p:spPr>
          <a:xfrm>
            <a:off x="7750666" y="381267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C++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C59317-DB70-48ED-8B34-1BF2F50ED88E}"/>
              </a:ext>
            </a:extLst>
          </p:cNvPr>
          <p:cNvSpPr txBox="1"/>
          <p:nvPr/>
        </p:nvSpPr>
        <p:spPr>
          <a:xfrm>
            <a:off x="8489884" y="41231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pic>
        <p:nvPicPr>
          <p:cNvPr id="39" name="Picture 8" descr="E:\fppt\template\arrows\arrow6.png">
            <a:extLst>
              <a:ext uri="{FF2B5EF4-FFF2-40B4-BE49-F238E27FC236}">
                <a16:creationId xmlns:a16="http://schemas.microsoft.com/office/drawing/2014/main" id="{B5453F57-FDF4-4EDE-A972-935A1F93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2017">
            <a:off x="4024149" y="4158569"/>
            <a:ext cx="935594" cy="5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2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 &amp; </a:t>
            </a:r>
            <a:r>
              <a:rPr lang="en-US" dirty="0"/>
              <a:t>fast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D6A6B3-089B-4106-BD1E-A62C6D374ECC}"/>
              </a:ext>
            </a:extLst>
          </p:cNvPr>
          <p:cNvGrpSpPr/>
          <p:nvPr/>
        </p:nvGrpSpPr>
        <p:grpSpPr>
          <a:xfrm>
            <a:off x="2570371" y="1822523"/>
            <a:ext cx="7051259" cy="4412014"/>
            <a:chOff x="2530190" y="1573706"/>
            <a:chExt cx="7051259" cy="44120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66AF56-64A5-4C82-808F-E8131AA425BE}"/>
                </a:ext>
              </a:extLst>
            </p:cNvPr>
            <p:cNvSpPr txBox="1"/>
            <p:nvPr/>
          </p:nvSpPr>
          <p:spPr>
            <a:xfrm>
              <a:off x="5110807" y="5452239"/>
              <a:ext cx="2664702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Code complexity</a:t>
              </a:r>
              <a:endParaRPr lang="en-US" sz="2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3DBAA0F-0602-4626-8253-3840416D9C06}"/>
                </a:ext>
              </a:extLst>
            </p:cNvPr>
            <p:cNvGrpSpPr/>
            <p:nvPr/>
          </p:nvGrpSpPr>
          <p:grpSpPr>
            <a:xfrm>
              <a:off x="3304868" y="1573706"/>
              <a:ext cx="6276581" cy="3812638"/>
              <a:chOff x="3304868" y="1573706"/>
              <a:chExt cx="6276581" cy="381263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E092231-5B67-44C6-A3E7-D84BE0760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4868" y="5370637"/>
                <a:ext cx="6276581" cy="0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B28AB0D-CBF7-44F7-8D1E-20E543FB2F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04868" y="1573706"/>
                <a:ext cx="0" cy="3812638"/>
              </a:xfrm>
              <a:prstGeom prst="straightConnector1">
                <a:avLst/>
              </a:prstGeom>
              <a:noFill/>
              <a:ln w="44450" cap="flat">
                <a:solidFill>
                  <a:srgbClr val="000000"/>
                </a:solidFill>
                <a:prstDash val="solid"/>
                <a:miter lim="400000"/>
                <a:tailEnd type="triangle" w="med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86D98C-02C2-4677-B4A1-41D53137CD41}"/>
                </a:ext>
              </a:extLst>
            </p:cNvPr>
            <p:cNvSpPr txBox="1"/>
            <p:nvPr/>
          </p:nvSpPr>
          <p:spPr>
            <a:xfrm rot="16200000">
              <a:off x="1883394" y="2857460"/>
              <a:ext cx="1827073" cy="53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1" tIns="50801" rIns="50801" bIns="50801" numCol="1" spcCol="38100" rtlCol="0" anchor="ctr">
              <a:spAutoFit/>
            </a:bodyPr>
            <a:lstStyle/>
            <a:p>
              <a:r>
                <a:rPr lang="en-US" sz="2800">
                  <a:latin typeface="Source Sans Pro" panose="020B0503030403020204" pitchFamily="34" charset="0"/>
                </a:rPr>
                <a:t>Runtime</a:t>
              </a:r>
              <a:endParaRPr lang="en-US" sz="28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409DBB-D521-4D46-A0E2-547F93EA2C0A}"/>
                </a:ext>
              </a:extLst>
            </p:cNvPr>
            <p:cNvSpPr/>
            <p:nvPr/>
          </p:nvSpPr>
          <p:spPr>
            <a:xfrm>
              <a:off x="4254760" y="1913933"/>
              <a:ext cx="149288" cy="149288"/>
            </a:xfrm>
            <a:prstGeom prst="ellipse">
              <a:avLst/>
            </a:prstGeom>
            <a:solidFill>
              <a:srgbClr val="E0428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A70BA7-6CEB-447D-AF30-E17C3BE38D45}"/>
                </a:ext>
              </a:extLst>
            </p:cNvPr>
            <p:cNvSpPr/>
            <p:nvPr/>
          </p:nvSpPr>
          <p:spPr>
            <a:xfrm>
              <a:off x="4404048" y="2492990"/>
              <a:ext cx="149288" cy="149288"/>
            </a:xfrm>
            <a:prstGeom prst="ellipse">
              <a:avLst/>
            </a:prstGeom>
            <a:solidFill>
              <a:srgbClr val="FE7A0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CB16ED-325C-4E55-A29C-60075BA0FCEB}"/>
                </a:ext>
              </a:extLst>
            </p:cNvPr>
            <p:cNvSpPr/>
            <p:nvPr/>
          </p:nvSpPr>
          <p:spPr>
            <a:xfrm>
              <a:off x="5036163" y="4005473"/>
              <a:ext cx="149288" cy="149288"/>
            </a:xfrm>
            <a:prstGeom prst="ellipse">
              <a:avLst/>
            </a:prstGeom>
            <a:solidFill>
              <a:srgbClr val="FEBF0F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10CBFA3-1FE4-483F-B7C4-7C57F8C8B31E}"/>
                </a:ext>
              </a:extLst>
            </p:cNvPr>
            <p:cNvSpPr/>
            <p:nvPr/>
          </p:nvSpPr>
          <p:spPr>
            <a:xfrm>
              <a:off x="8075691" y="4369209"/>
              <a:ext cx="149288" cy="14928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8A287EF-9BB8-4A68-A36B-8238848067A8}"/>
                </a:ext>
              </a:extLst>
            </p:cNvPr>
            <p:cNvSpPr/>
            <p:nvPr/>
          </p:nvSpPr>
          <p:spPr>
            <a:xfrm>
              <a:off x="8296422" y="4220310"/>
              <a:ext cx="149288" cy="149288"/>
            </a:xfrm>
            <a:prstGeom prst="ellips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82073A-A65A-47C6-840E-FBE18FB2F024}"/>
                </a:ext>
              </a:extLst>
            </p:cNvPr>
            <p:cNvSpPr/>
            <p:nvPr/>
          </p:nvSpPr>
          <p:spPr>
            <a:xfrm>
              <a:off x="7906140" y="4145666"/>
              <a:ext cx="149288" cy="149288"/>
            </a:xfrm>
            <a:prstGeom prst="ellipse">
              <a:avLst/>
            </a:prstGeom>
            <a:solidFill>
              <a:srgbClr val="8E58AC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F2ED7-A84A-4ED2-879C-3AA1BE10B061}"/>
                </a:ext>
              </a:extLst>
            </p:cNvPr>
            <p:cNvGrpSpPr/>
            <p:nvPr/>
          </p:nvGrpSpPr>
          <p:grpSpPr>
            <a:xfrm>
              <a:off x="7980784" y="1600880"/>
              <a:ext cx="1124226" cy="1732559"/>
              <a:chOff x="8234695" y="1522038"/>
              <a:chExt cx="1124226" cy="173255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0A4ED17-E598-4A91-BC84-615775E2AD20}"/>
                  </a:ext>
                </a:extLst>
              </p:cNvPr>
              <p:cNvSpPr/>
              <p:nvPr/>
            </p:nvSpPr>
            <p:spPr>
              <a:xfrm>
                <a:off x="8234695" y="1522038"/>
                <a:ext cx="1124226" cy="173255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E47E2F-DE64-4669-A7F3-B9708A15A867}"/>
                  </a:ext>
                </a:extLst>
              </p:cNvPr>
              <p:cNvGrpSpPr/>
              <p:nvPr/>
            </p:nvGrpSpPr>
            <p:grpSpPr>
              <a:xfrm>
                <a:off x="8371066" y="1578173"/>
                <a:ext cx="869342" cy="1641098"/>
                <a:chOff x="7355637" y="1587411"/>
                <a:chExt cx="869342" cy="1641098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77BE37-DE23-4DC1-A2CA-16FB99DE27FF}"/>
                    </a:ext>
                  </a:extLst>
                </p:cNvPr>
                <p:cNvSpPr txBox="1"/>
                <p:nvPr/>
              </p:nvSpPr>
              <p:spPr>
                <a:xfrm>
                  <a:off x="7495912" y="2388939"/>
                  <a:ext cx="72199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Fortran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961D32B0-725E-46CC-846F-ABA2E7384936}"/>
                    </a:ext>
                  </a:extLst>
                </p:cNvPr>
                <p:cNvSpPr/>
                <p:nvPr/>
              </p:nvSpPr>
              <p:spPr>
                <a:xfrm>
                  <a:off x="7355637" y="1666656"/>
                  <a:ext cx="149288" cy="149288"/>
                </a:xfrm>
                <a:prstGeom prst="ellipse">
                  <a:avLst/>
                </a:prstGeom>
                <a:solidFill>
                  <a:srgbClr val="E04287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3E26A8C8-728C-4CEA-B524-41AEC2E81B49}"/>
                    </a:ext>
                  </a:extLst>
                </p:cNvPr>
                <p:cNvSpPr/>
                <p:nvPr/>
              </p:nvSpPr>
              <p:spPr>
                <a:xfrm>
                  <a:off x="7355637" y="1934680"/>
                  <a:ext cx="149288" cy="149288"/>
                </a:xfrm>
                <a:prstGeom prst="ellipse">
                  <a:avLst/>
                </a:prstGeom>
                <a:solidFill>
                  <a:srgbClr val="FE7A05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E2A5553-1A19-4906-B8E5-7A02F661546D}"/>
                    </a:ext>
                  </a:extLst>
                </p:cNvPr>
                <p:cNvSpPr/>
                <p:nvPr/>
              </p:nvSpPr>
              <p:spPr>
                <a:xfrm>
                  <a:off x="7355637" y="2202704"/>
                  <a:ext cx="149288" cy="149288"/>
                </a:xfrm>
                <a:prstGeom prst="ellipse">
                  <a:avLst/>
                </a:prstGeom>
                <a:solidFill>
                  <a:srgbClr val="FEBF0F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CA90F47-534B-499A-82FE-240A562791CA}"/>
                    </a:ext>
                  </a:extLst>
                </p:cNvPr>
                <p:cNvSpPr/>
                <p:nvPr/>
              </p:nvSpPr>
              <p:spPr>
                <a:xfrm>
                  <a:off x="7355637" y="2470889"/>
                  <a:ext cx="149288" cy="149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1568A3D-5F98-460D-B4E0-CF523383F0E9}"/>
                    </a:ext>
                  </a:extLst>
                </p:cNvPr>
                <p:cNvSpPr/>
                <p:nvPr/>
              </p:nvSpPr>
              <p:spPr>
                <a:xfrm>
                  <a:off x="7355637" y="2738752"/>
                  <a:ext cx="149288" cy="149288"/>
                </a:xfrm>
                <a:prstGeom prst="ellips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A697D3D-394E-4648-9152-425F94E148F5}"/>
                    </a:ext>
                  </a:extLst>
                </p:cNvPr>
                <p:cNvSpPr/>
                <p:nvPr/>
              </p:nvSpPr>
              <p:spPr>
                <a:xfrm>
                  <a:off x="7355637" y="3001291"/>
                  <a:ext cx="149288" cy="149288"/>
                </a:xfrm>
                <a:prstGeom prst="ellipse">
                  <a:avLst/>
                </a:prstGeom>
                <a:solidFill>
                  <a:srgbClr val="8E58AC"/>
                </a:solidFill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BD2B138-C01A-4103-B946-D76EB5D20620}"/>
                    </a:ext>
                  </a:extLst>
                </p:cNvPr>
                <p:cNvSpPr txBox="1"/>
                <p:nvPr/>
              </p:nvSpPr>
              <p:spPr>
                <a:xfrm>
                  <a:off x="7519017" y="1587411"/>
                  <a:ext cx="7059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Python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52A477B-2EFE-432D-9D0C-55FF7A3B3C3A}"/>
                    </a:ext>
                  </a:extLst>
                </p:cNvPr>
                <p:cNvSpPr txBox="1"/>
                <p:nvPr/>
              </p:nvSpPr>
              <p:spPr>
                <a:xfrm>
                  <a:off x="7511550" y="1857146"/>
                  <a:ext cx="7071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Matlab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9FFAE-9BDC-4420-A152-0920336507AA}"/>
                    </a:ext>
                  </a:extLst>
                </p:cNvPr>
                <p:cNvSpPr txBox="1"/>
                <p:nvPr/>
              </p:nvSpPr>
              <p:spPr>
                <a:xfrm>
                  <a:off x="7508352" y="2121749"/>
                  <a:ext cx="5068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Julia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A2E25A-EC16-46A2-9296-8832D4DCFC03}"/>
                    </a:ext>
                  </a:extLst>
                </p:cNvPr>
                <p:cNvSpPr txBox="1"/>
                <p:nvPr/>
              </p:nvSpPr>
              <p:spPr>
                <a:xfrm>
                  <a:off x="7505154" y="2920732"/>
                  <a:ext cx="46172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C++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DC59317-DB70-48ED-8B34-1BF2F50ED88E}"/>
                    </a:ext>
                  </a:extLst>
                </p:cNvPr>
                <p:cNvSpPr txBox="1"/>
                <p:nvPr/>
              </p:nvSpPr>
              <p:spPr>
                <a:xfrm>
                  <a:off x="7500533" y="2661218"/>
                  <a:ext cx="2808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0907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11:15 - 12:30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27845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15:15 – 16:00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52B4A3FE-916B-4C51-8E7E-9E011559E1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7038133"/>
                  </p:ext>
                </p:extLst>
              </p:nvPr>
            </p:nvGraphicFramePr>
            <p:xfrm>
              <a:off x="2777093" y="1057086"/>
              <a:ext cx="6637814" cy="4574146"/>
            </p:xfrm>
            <a:graphic>
              <a:graphicData uri="http://schemas.openxmlformats.org/drawingml/2006/table">
                <a:tbl>
                  <a:tblPr/>
                  <a:tblGrid>
                    <a:gridCol w="1825031">
                      <a:extLst>
                        <a:ext uri="{9D8B030D-6E8A-4147-A177-3AD203B41FA5}">
                          <a16:colId xmlns:a16="http://schemas.microsoft.com/office/drawing/2014/main" val="2724186450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598671874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1799632918"/>
                        </a:ext>
                      </a:extLst>
                    </a:gridCol>
                    <a:gridCol w="1604261">
                      <a:extLst>
                        <a:ext uri="{9D8B030D-6E8A-4147-A177-3AD203B41FA5}">
                          <a16:colId xmlns:a16="http://schemas.microsoft.com/office/drawing/2014/main" val="211165276"/>
                        </a:ext>
                      </a:extLst>
                    </a:gridCol>
                  </a:tblGrid>
                  <a:tr h="507771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DE" sz="13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b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Tuesday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Wednesday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1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Thursday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742368"/>
                      </a:ext>
                    </a:extLst>
                  </a:tr>
                  <a:tr h="8830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9:00 - 11:00 (2h)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Types + Dispatch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Julia Gotchas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BC0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Parallel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0639925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061200"/>
                      </a:ext>
                    </a:extLst>
                  </a:tr>
                  <a:tr h="587984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293750" r="-264000" b="-4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Custom types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7C0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Linear Algebra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14ABE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Computing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3D43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529898"/>
                      </a:ext>
                    </a:extLst>
                  </a:tr>
                  <a:tr h="73737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Lunch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0595399"/>
                      </a:ext>
                    </a:extLst>
                  </a:tr>
                  <a:tr h="63363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14:00 - 15:00 (1h)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Specialization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Environments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Machine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35014614"/>
                      </a:ext>
                    </a:extLst>
                  </a:tr>
                  <a:tr h="31933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9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Short break</a:t>
                          </a: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2F2F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105970" marR="105970" marT="52985" marB="52985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9283792"/>
                      </a:ext>
                    </a:extLst>
                  </a:tr>
                  <a:tr h="585643">
                    <a:tc>
                      <a:txBody>
                        <a:bodyPr/>
                        <a:lstStyle/>
                        <a:p>
                          <a:endParaRPr lang="LID4096"/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3" t="-683333" r="-264000" b="-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Generic Prog.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E58A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Packages and GitHub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31BEA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Learning</a:t>
                          </a:r>
                        </a:p>
                      </a:txBody>
                      <a:tcPr marL="11038" marR="11038" marT="11038" marB="0" anchor="ctr">
                        <a:lnL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D559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45441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870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E9902-8C18-4084-9D55-7E5753C5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9" y="1586142"/>
            <a:ext cx="7315202" cy="44350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874873" y="6487840"/>
            <a:ext cx="331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</a:rPr>
              <a:t>* Base language, does not include packages</a:t>
            </a:r>
          </a:p>
        </p:txBody>
      </p:sp>
    </p:spTree>
    <p:extLst>
      <p:ext uri="{BB962C8B-B14F-4D97-AF65-F5344CB8AC3E}">
        <p14:creationId xmlns:p14="http://schemas.microsoft.com/office/powerpoint/2010/main" val="172595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80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More </a:t>
            </a:r>
            <a:r>
              <a:rPr lang="en-US">
                <a:latin typeface="+mj-lt"/>
              </a:rPr>
              <a:t>than 12 </a:t>
            </a:r>
            <a:r>
              <a:rPr lang="en-US" dirty="0">
                <a:latin typeface="+mj-lt"/>
              </a:rPr>
              <a:t>Million downloads</a:t>
            </a:r>
            <a:r>
              <a:rPr lang="en-US">
                <a:latin typeface="+mj-lt"/>
              </a:rPr>
              <a:t>, &gt;3000 </a:t>
            </a:r>
            <a:r>
              <a:rPr lang="en-US" dirty="0">
                <a:latin typeface="+mj-lt"/>
              </a:rPr>
              <a:t>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7E0819-75DA-43D6-9534-EF503806077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680433" y="1678283"/>
            <a:ext cx="2831134" cy="35014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566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get started!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2478413" y="1639066"/>
            <a:ext cx="72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https://github.com/crstnbr/WorkshopWizard.jl</a:t>
            </a:r>
            <a:endParaRPr lang="en-US" sz="4400" b="1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E770711-29EF-4CDD-9333-BD55EF5A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1212" y="416746"/>
            <a:ext cx="1222320" cy="12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A9530-8D8C-45FF-AF99-E1090384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45" y="2916746"/>
            <a:ext cx="8718700" cy="31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041360" y="1811007"/>
            <a:ext cx="2109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 a Terminal</a:t>
            </a:r>
            <a:endParaRPr lang="en-US" sz="4400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00667"/>
              </p:ext>
            </p:extLst>
          </p:nvPr>
        </p:nvGraphicFramePr>
        <p:xfrm>
          <a:off x="2029272" y="2751873"/>
          <a:ext cx="8133456" cy="1828800"/>
        </p:xfrm>
        <a:graphic>
          <a:graphicData uri="http://schemas.openxmlformats.org/drawingml/2006/table">
            <a:tbl>
              <a:tblPr/>
              <a:tblGrid>
                <a:gridCol w="8133456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JuliaOulu20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install.jl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31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Interactive part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The Power of Language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9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922</Words>
  <Application>Microsoft Office PowerPoint</Application>
  <PresentationFormat>Widescreen</PresentationFormat>
  <Paragraphs>690</Paragraphs>
  <Slides>48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Inconsolata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Historical precedent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PowerPoint Presentation</vt:lpstr>
      <vt:lpstr>Expressive &amp; fast</vt:lpstr>
      <vt:lpstr>Free and open source</vt:lpstr>
      <vt:lpstr>Inviting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149</cp:revision>
  <cp:lastPrinted>2020-02-02T14:49:16Z</cp:lastPrinted>
  <dcterms:created xsi:type="dcterms:W3CDTF">2019-07-10T15:35:39Z</dcterms:created>
  <dcterms:modified xsi:type="dcterms:W3CDTF">2020-02-10T19:01:56Z</dcterms:modified>
</cp:coreProperties>
</file>